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E00"/>
    <a:srgbClr val="0033A0"/>
    <a:srgbClr val="042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AC50-5C9E-4BAF-8FDC-BBDDF97BBA2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0976-2CFC-492B-9ACC-21F0C0568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7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8E33-0B24-4155-BF44-911F20FE7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2230C-9076-4C94-ABC8-D4EB7B1C8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A3C2-0E85-49C4-AAC3-97AEDA28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DB0B7-178E-434E-8434-27D536FD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08C32-BE4B-4CAE-848C-805A6A85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2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0668-6C09-47F4-866D-5F4AE2D4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549C8-24AA-4CA7-9BFA-0BE3E9AE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0C20-ACFE-414E-8F6C-04FC082C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9C820-FD4E-4559-8FE3-6FDA61BE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021B-22E2-4B48-B8B9-3A11E020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4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383D2-987E-455C-B1A5-0987993D3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539F-C48A-45CA-BE5B-EB78F39D0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2E005-88A4-44AB-9314-BA08B98C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BF36-EECB-46A1-8B5E-8A04D96E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EDD5-97DC-425C-BDD1-F7A4559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6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4D1E-C961-4A4B-A26C-D31344B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0009-8003-4FFA-B5A2-1671190BE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ECB7-3EBF-4F8F-8CE8-88F89452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7546-114D-4D6C-8F63-EAECBCC8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463EC-EA3B-4055-9AF6-8E65D283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9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6B28-4E55-4036-BFB1-22DC8C40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9C6F7-86F7-4263-8491-B2A7C692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9466-2541-4F8D-8E90-CA5AA0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7836-CE6C-45D6-9B3B-047D1309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B02D-2771-4635-9450-775F33A8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8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A438-1F47-4D8A-A003-061821CC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F9F8-76CE-479A-B9EC-57413CE55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25FF4-B1DF-4CE9-B85F-CD63503BA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AD8A-CD4D-4D77-BDC0-14358B8A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F4D9-2B41-49A3-A2AB-1741BE41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91F61-934C-4C49-A68E-DAC10A0D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03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4DE9-1BE4-4084-9882-4C27E913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3F1E-B5B9-4BA8-9FF8-5D464C46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A3A42-4EEB-4A2D-B8A3-5E66BB3C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B2FDB-86CB-46B1-84FE-219CDEEDE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36F47-8876-45D6-9A1C-6ECABDDC4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96680-184E-476F-BFF0-8A5202A4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64B0B-C9F3-49C1-B4F7-B68C3D45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DDE4D-A816-4A25-9E1E-8CEBF7B3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2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F370-CF0E-43E0-AB48-37F0F7DE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68DB4-EF5E-4D30-9D32-F88E7FFC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84A5A-F279-4401-B896-DF23C94D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DFD18-0628-432F-A7DC-24E2E469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34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1E787-E325-4245-A015-EF5D3783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113B4-6C31-4466-A7E2-94834C62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A2F54-5B63-4121-B48C-B0961F4C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5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4756-DB44-4B3B-B201-C8CA5C19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F6EF-05DC-49C0-A72E-011BE475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6665F-C236-4DC1-92FA-94EEDEE3D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FF4C-BE60-49FC-ACDA-1B8B2E69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5B4F-BAFE-41F2-A1FC-974BAE84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91C2B-D2D5-4EA4-AC0E-37A5CACD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94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E879-E4DC-4D90-BC79-514B6D3A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CFFD1-0C21-4623-8F32-8A4E67C75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53CE9-C2D4-4FB3-9552-428CE8B58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1E80C-851B-4240-9165-35834C55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7EB0A-AF66-48CD-9A2E-B8F51333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D60B7-1EBA-44F5-A0AA-0947FAA9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4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9285A-FA88-423A-8D5B-CF96A754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0E458-8F4C-4DC1-A1B9-4EB478BD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D943-B262-46E6-A597-AAC668924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F1A4-0738-43C0-A4ED-5173EFC85FA1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DC47-7A80-451A-B9B4-0B2F71D64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AF5A2-3AD4-4F12-8959-C68C279E5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B745-FC71-4D5E-8186-0526A94D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F970A-A070-45DB-AF93-10BA4C100DD3}"/>
              </a:ext>
            </a:extLst>
          </p:cNvPr>
          <p:cNvSpPr/>
          <p:nvPr/>
        </p:nvSpPr>
        <p:spPr>
          <a:xfrm>
            <a:off x="-4253" y="-5977"/>
            <a:ext cx="12196253" cy="6863977"/>
          </a:xfrm>
          <a:prstGeom prst="rect">
            <a:avLst/>
          </a:prstGeom>
          <a:solidFill>
            <a:srgbClr val="0033A0"/>
          </a:solidFill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1FC2E-4399-4AA2-AF3C-5A9E9B155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1338" y="2102977"/>
            <a:ext cx="4708731" cy="838831"/>
          </a:xfrm>
        </p:spPr>
        <p:txBody>
          <a:bodyPr anchor="b">
            <a:noAutofit/>
          </a:bodyPr>
          <a:lstStyle/>
          <a:p>
            <a:pPr algn="l"/>
            <a:r>
              <a:rPr lang="en-GB" sz="6000" b="1" dirty="0">
                <a:solidFill>
                  <a:srgbClr val="F6BE00"/>
                </a:solidFill>
                <a:latin typeface="Raleway" panose="020B0503030101060003" pitchFamily="34" charset="0"/>
              </a:rPr>
              <a:t>Uddingston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5C27B5B-CA7A-475D-AF95-A49ADD55C4BC}"/>
              </a:ext>
            </a:extLst>
          </p:cNvPr>
          <p:cNvSpPr txBox="1">
            <a:spLocks/>
          </p:cNvSpPr>
          <p:nvPr/>
        </p:nvSpPr>
        <p:spPr>
          <a:xfrm>
            <a:off x="5601654" y="2995088"/>
            <a:ext cx="5211755" cy="838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b="1" dirty="0">
                <a:solidFill>
                  <a:srgbClr val="F6BE00"/>
                </a:solidFill>
                <a:latin typeface="Raleway" panose="020B0503030101060003" pitchFamily="34" charset="0"/>
              </a:rPr>
              <a:t>Hockey Club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B3C1E5-7674-4A8F-9E67-B8C89F60F9E1}"/>
              </a:ext>
            </a:extLst>
          </p:cNvPr>
          <p:cNvSpPr/>
          <p:nvPr/>
        </p:nvSpPr>
        <p:spPr>
          <a:xfrm>
            <a:off x="-8506" y="6068070"/>
            <a:ext cx="12191695" cy="98137"/>
          </a:xfrm>
          <a:prstGeom prst="rect">
            <a:avLst/>
          </a:prstGeom>
          <a:solidFill>
            <a:srgbClr val="F6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8172D1-C211-4CD9-A6E0-B6DA37522D9E}"/>
              </a:ext>
            </a:extLst>
          </p:cNvPr>
          <p:cNvSpPr/>
          <p:nvPr/>
        </p:nvSpPr>
        <p:spPr>
          <a:xfrm>
            <a:off x="-4253" y="6272767"/>
            <a:ext cx="12191695" cy="22969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7A84FB43-1516-44B6-BEEB-5FC12181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7" y="691793"/>
            <a:ext cx="5511384" cy="53811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E229606B-DB0D-4319-ACDA-D1F57CC2369C}"/>
              </a:ext>
            </a:extLst>
          </p:cNvPr>
          <p:cNvSpPr txBox="1">
            <a:spLocks/>
          </p:cNvSpPr>
          <p:nvPr/>
        </p:nvSpPr>
        <p:spPr>
          <a:xfrm>
            <a:off x="5601339" y="3887400"/>
            <a:ext cx="6327806" cy="838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000" dirty="0">
                <a:solidFill>
                  <a:schemeClr val="bg1"/>
                </a:solidFill>
                <a:effectLst>
                  <a:glow rad="393700">
                    <a:schemeClr val="accent1">
                      <a:alpha val="0"/>
                    </a:schemeClr>
                  </a:glow>
                </a:effectLst>
                <a:latin typeface="Raleway" panose="020B0503030101060003" pitchFamily="34" charset="0"/>
              </a:rPr>
              <a:t>Player Pathways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41EC0-966D-814E-3C15-30341CC53DA1}"/>
              </a:ext>
            </a:extLst>
          </p:cNvPr>
          <p:cNvSpPr/>
          <p:nvPr/>
        </p:nvSpPr>
        <p:spPr>
          <a:xfrm>
            <a:off x="-8506" y="316516"/>
            <a:ext cx="12191695" cy="98137"/>
          </a:xfrm>
          <a:prstGeom prst="rect">
            <a:avLst/>
          </a:prstGeom>
          <a:solidFill>
            <a:srgbClr val="F6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17AE8-DAC5-CDBB-B072-094C06591C95}"/>
              </a:ext>
            </a:extLst>
          </p:cNvPr>
          <p:cNvSpPr/>
          <p:nvPr/>
        </p:nvSpPr>
        <p:spPr>
          <a:xfrm>
            <a:off x="-4253" y="521213"/>
            <a:ext cx="12191695" cy="22969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59ED727-97E3-45BF-8AE5-8C8EF84DC377}"/>
              </a:ext>
            </a:extLst>
          </p:cNvPr>
          <p:cNvSpPr/>
          <p:nvPr/>
        </p:nvSpPr>
        <p:spPr>
          <a:xfrm>
            <a:off x="-4253" y="-5977"/>
            <a:ext cx="12196253" cy="6863977"/>
          </a:xfrm>
          <a:prstGeom prst="rect">
            <a:avLst/>
          </a:prstGeom>
          <a:solidFill>
            <a:srgbClr val="0033A0"/>
          </a:solidFill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7B302-FA47-4703-8C20-C7F71188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C2D268-89F6-43EB-B0B8-84A72056714F}"/>
              </a:ext>
            </a:extLst>
          </p:cNvPr>
          <p:cNvSpPr/>
          <p:nvPr/>
        </p:nvSpPr>
        <p:spPr>
          <a:xfrm>
            <a:off x="5547685" y="1351166"/>
            <a:ext cx="5763854" cy="4603544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Placeholder 14" descr="A group of kids playing a sport&#10;&#10;Description automatically generated with low confidence">
            <a:extLst>
              <a:ext uri="{FF2B5EF4-FFF2-40B4-BE49-F238E27FC236}">
                <a16:creationId xmlns:a16="http://schemas.microsoft.com/office/drawing/2014/main" id="{4926AE7C-33F3-42B6-B52A-7003387CD9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772"/>
          <a:stretch>
            <a:fillRect/>
          </a:stretch>
        </p:blipFill>
        <p:spPr>
          <a:xfrm>
            <a:off x="5661540" y="1474817"/>
            <a:ext cx="5523100" cy="4361089"/>
          </a:xfrm>
        </p:spPr>
      </p:pic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EFC34DD3-D7E9-4662-9087-05E19576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97" y="4568609"/>
            <a:ext cx="2232332" cy="217957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B95CC-0F7F-4CD2-59B5-C28EE524336A}"/>
              </a:ext>
            </a:extLst>
          </p:cNvPr>
          <p:cNvSpPr/>
          <p:nvPr/>
        </p:nvSpPr>
        <p:spPr>
          <a:xfrm>
            <a:off x="-8506" y="316516"/>
            <a:ext cx="12191695" cy="98137"/>
          </a:xfrm>
          <a:prstGeom prst="rect">
            <a:avLst/>
          </a:prstGeom>
          <a:solidFill>
            <a:srgbClr val="F6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236FE-F87B-CC7C-BD0A-3A6E8E9D0F32}"/>
              </a:ext>
            </a:extLst>
          </p:cNvPr>
          <p:cNvSpPr/>
          <p:nvPr/>
        </p:nvSpPr>
        <p:spPr>
          <a:xfrm>
            <a:off x="-4253" y="521213"/>
            <a:ext cx="12191695" cy="22969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DD3C35-A097-A37A-DF93-12C709A80CA2}"/>
              </a:ext>
            </a:extLst>
          </p:cNvPr>
          <p:cNvSpPr txBox="1">
            <a:spLocks/>
          </p:cNvSpPr>
          <p:nvPr/>
        </p:nvSpPr>
        <p:spPr>
          <a:xfrm>
            <a:off x="594536" y="1636615"/>
            <a:ext cx="4111001" cy="729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chemeClr val="bg1"/>
                </a:solidFill>
                <a:latin typeface="Raleway" panose="020B0503030101060003" pitchFamily="34" charset="0"/>
              </a:rPr>
              <a:t>Youth Hockey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32DE4-350C-C093-6831-631698636AA6}"/>
              </a:ext>
            </a:extLst>
          </p:cNvPr>
          <p:cNvSpPr txBox="1"/>
          <p:nvPr/>
        </p:nvSpPr>
        <p:spPr>
          <a:xfrm>
            <a:off x="655983" y="2430999"/>
            <a:ext cx="363204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Primary Youth</a:t>
            </a:r>
          </a:p>
          <a:p>
            <a:r>
              <a:rPr lang="en-GB" sz="18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Monday &amp; Wednesday</a:t>
            </a:r>
            <a:endParaRPr lang="en-GB" sz="1800" dirty="0">
              <a:solidFill>
                <a:srgbClr val="F6BE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Session 1: 5.45pm - 6.30pm</a:t>
            </a:r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Session 2: 6.45pm - 7.30pm </a:t>
            </a:r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</a:p>
          <a:p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32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Secondary</a:t>
            </a:r>
            <a:r>
              <a:rPr lang="en-GB" sz="18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GB" sz="32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Youth</a:t>
            </a:r>
          </a:p>
          <a:p>
            <a:r>
              <a:rPr lang="en-GB" sz="1800" b="1" dirty="0">
                <a:solidFill>
                  <a:srgbClr val="F6BE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Tuesday &amp; Thursday</a:t>
            </a:r>
            <a:endParaRPr lang="en-GB" sz="1800" dirty="0">
              <a:solidFill>
                <a:srgbClr val="F6BE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5.45pm - 7pm </a:t>
            </a:r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23392B-152C-48F8-A83E-4C560242A7B2}"/>
              </a:ext>
            </a:extLst>
          </p:cNvPr>
          <p:cNvSpPr/>
          <p:nvPr/>
        </p:nvSpPr>
        <p:spPr>
          <a:xfrm>
            <a:off x="-4253" y="-5977"/>
            <a:ext cx="12196253" cy="6863977"/>
          </a:xfrm>
          <a:prstGeom prst="rect">
            <a:avLst/>
          </a:prstGeom>
          <a:solidFill>
            <a:srgbClr val="0033A0"/>
          </a:solidFill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872CC2-2FC0-4596-BFD9-3ECEF525C258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1592990" y="2758710"/>
            <a:ext cx="6832" cy="26382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B9CD6FA-4137-4EB8-A742-213136D93B93}"/>
              </a:ext>
            </a:extLst>
          </p:cNvPr>
          <p:cNvSpPr/>
          <p:nvPr/>
        </p:nvSpPr>
        <p:spPr>
          <a:xfrm>
            <a:off x="-8506" y="316516"/>
            <a:ext cx="12191695" cy="98137"/>
          </a:xfrm>
          <a:prstGeom prst="rect">
            <a:avLst/>
          </a:prstGeom>
          <a:solidFill>
            <a:srgbClr val="F6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D21179-1667-464E-819B-D6634E1D3839}"/>
              </a:ext>
            </a:extLst>
          </p:cNvPr>
          <p:cNvSpPr/>
          <p:nvPr/>
        </p:nvSpPr>
        <p:spPr>
          <a:xfrm>
            <a:off x="-4253" y="521213"/>
            <a:ext cx="12191695" cy="22969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88482-5F63-4CB2-ABB6-A3E190A84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056" y="1975624"/>
            <a:ext cx="3932237" cy="381158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25" name="Picture 24" descr="A collage of a person playing football&#10;&#10;Description automatically generated with low confidence">
            <a:extLst>
              <a:ext uri="{FF2B5EF4-FFF2-40B4-BE49-F238E27FC236}">
                <a16:creationId xmlns:a16="http://schemas.microsoft.com/office/drawing/2014/main" id="{B9D21768-1C57-47FC-A32D-340157B3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66" y="1424784"/>
            <a:ext cx="5153434" cy="456932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B7F9B9D-92B9-4847-B071-9FC176C888ED}"/>
              </a:ext>
            </a:extLst>
          </p:cNvPr>
          <p:cNvSpPr/>
          <p:nvPr/>
        </p:nvSpPr>
        <p:spPr>
          <a:xfrm>
            <a:off x="1052441" y="1677612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Ladies 4’s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 (Social &amp; Domestic)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0E39BA-EDFD-4D86-8304-A57D29098603}"/>
              </a:ext>
            </a:extLst>
          </p:cNvPr>
          <p:cNvSpPr/>
          <p:nvPr/>
        </p:nvSpPr>
        <p:spPr>
          <a:xfrm>
            <a:off x="1052441" y="2934221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Ladies 3’s </a:t>
            </a:r>
            <a:r>
              <a:rPr lang="en-GB" sz="1000" dirty="0">
                <a:latin typeface="Raleway" panose="020B0503030101060003" pitchFamily="34" charset="0"/>
              </a:rPr>
              <a:t>(Invite)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48B8D0-523B-48A5-9375-2C318F9C0E98}"/>
              </a:ext>
            </a:extLst>
          </p:cNvPr>
          <p:cNvSpPr/>
          <p:nvPr/>
        </p:nvSpPr>
        <p:spPr>
          <a:xfrm>
            <a:off x="1052441" y="5396973"/>
            <a:ext cx="1081098" cy="1081098"/>
          </a:xfrm>
          <a:prstGeom prst="ellipse">
            <a:avLst/>
          </a:prstGeom>
          <a:solidFill>
            <a:srgbClr val="F6BE0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0033A0"/>
                </a:solidFill>
                <a:latin typeface="Raleway" panose="020B0503030101060003" pitchFamily="34" charset="0"/>
              </a:rPr>
              <a:t>Ladies 1’s (Invite)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F048E5-82D0-489A-9DEC-3C2446D86F0E}"/>
              </a:ext>
            </a:extLst>
          </p:cNvPr>
          <p:cNvSpPr/>
          <p:nvPr/>
        </p:nvSpPr>
        <p:spPr>
          <a:xfrm>
            <a:off x="1052441" y="4176628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Ladies 2’s </a:t>
            </a:r>
            <a:r>
              <a:rPr lang="en-GB" sz="1000" dirty="0">
                <a:latin typeface="Raleway" panose="020B0503030101060003" pitchFamily="34" charset="0"/>
              </a:rPr>
              <a:t>(Invite)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B7AB39-AC61-4A6F-A46A-C5C8C176D5AA}"/>
              </a:ext>
            </a:extLst>
          </p:cNvPr>
          <p:cNvCxnSpPr>
            <a:cxnSpLocks/>
          </p:cNvCxnSpPr>
          <p:nvPr/>
        </p:nvCxnSpPr>
        <p:spPr>
          <a:xfrm>
            <a:off x="3299702" y="2766207"/>
            <a:ext cx="0" cy="33471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9CE470F-9365-48F2-989F-23CA5EE3054A}"/>
              </a:ext>
            </a:extLst>
          </p:cNvPr>
          <p:cNvSpPr/>
          <p:nvPr/>
        </p:nvSpPr>
        <p:spPr>
          <a:xfrm>
            <a:off x="2752321" y="1685109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Gents 5’s </a:t>
            </a:r>
            <a:r>
              <a:rPr lang="en-GB" sz="1000" dirty="0">
                <a:latin typeface="Raleway" panose="020B0503030101060003" pitchFamily="34" charset="0"/>
              </a:rPr>
              <a:t>(Social &amp; Domestic)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EC5FEA-B2BF-4CE9-A5AC-735CC819477D}"/>
              </a:ext>
            </a:extLst>
          </p:cNvPr>
          <p:cNvSpPr/>
          <p:nvPr/>
        </p:nvSpPr>
        <p:spPr>
          <a:xfrm>
            <a:off x="2752321" y="2941718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Gents 4’s </a:t>
            </a:r>
            <a:r>
              <a:rPr lang="en-GB" sz="1000" dirty="0">
                <a:latin typeface="Raleway" panose="020B0503030101060003" pitchFamily="34" charset="0"/>
              </a:rPr>
              <a:t>(Social &amp; Domestic)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BC3CED-9DB1-4A63-A386-0A7007903897}"/>
              </a:ext>
            </a:extLst>
          </p:cNvPr>
          <p:cNvSpPr/>
          <p:nvPr/>
        </p:nvSpPr>
        <p:spPr>
          <a:xfrm>
            <a:off x="2752321" y="4184125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Gents 3’s </a:t>
            </a:r>
            <a:r>
              <a:rPr lang="en-GB" sz="1000" dirty="0">
                <a:latin typeface="Raleway" panose="020B0503030101060003" pitchFamily="34" charset="0"/>
              </a:rPr>
              <a:t>(Invite)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6B8708-64CB-4C4C-8157-1779F73E07FF}"/>
              </a:ext>
            </a:extLst>
          </p:cNvPr>
          <p:cNvCxnSpPr>
            <a:cxnSpLocks/>
          </p:cNvCxnSpPr>
          <p:nvPr/>
        </p:nvCxnSpPr>
        <p:spPr>
          <a:xfrm flipH="1">
            <a:off x="3502436" y="5994107"/>
            <a:ext cx="10198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3290706-F3B6-4899-8C9A-0C141A90D537}"/>
              </a:ext>
            </a:extLst>
          </p:cNvPr>
          <p:cNvSpPr/>
          <p:nvPr/>
        </p:nvSpPr>
        <p:spPr>
          <a:xfrm>
            <a:off x="2752321" y="5404470"/>
            <a:ext cx="1081098" cy="108109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F6BE00"/>
                </a:solidFill>
                <a:latin typeface="Raleway" panose="020B0503030101060003" pitchFamily="34" charset="0"/>
              </a:rPr>
              <a:t>Gents 2’s </a:t>
            </a:r>
            <a:r>
              <a:rPr lang="en-GB" sz="1000" dirty="0">
                <a:latin typeface="Raleway" panose="020B0503030101060003" pitchFamily="34" charset="0"/>
              </a:rPr>
              <a:t>(Invite)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43FBC5-DD00-4C6E-944B-03D79992C096}"/>
              </a:ext>
            </a:extLst>
          </p:cNvPr>
          <p:cNvSpPr/>
          <p:nvPr/>
        </p:nvSpPr>
        <p:spPr>
          <a:xfrm>
            <a:off x="4109911" y="5381542"/>
            <a:ext cx="1081098" cy="1081098"/>
          </a:xfrm>
          <a:prstGeom prst="ellipse">
            <a:avLst/>
          </a:prstGeom>
          <a:solidFill>
            <a:srgbClr val="F6BE0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0033A0"/>
                </a:solidFill>
                <a:latin typeface="Raleway" panose="020B0503030101060003" pitchFamily="34" charset="0"/>
              </a:rPr>
              <a:t>Gents 1’s (Invite)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21896B-337C-4831-8378-71B2782CA957}"/>
              </a:ext>
            </a:extLst>
          </p:cNvPr>
          <p:cNvSpPr/>
          <p:nvPr/>
        </p:nvSpPr>
        <p:spPr>
          <a:xfrm>
            <a:off x="5849239" y="1480040"/>
            <a:ext cx="5001916" cy="4439574"/>
          </a:xfrm>
          <a:prstGeom prst="rect">
            <a:avLst/>
          </a:prstGeom>
          <a:noFill/>
          <a:ln w="2032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002EF558-DD0A-4209-A12C-492475675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97" y="4568609"/>
            <a:ext cx="2232332" cy="2179570"/>
          </a:xfrm>
          <a:prstGeom prst="rect">
            <a:avLst/>
          </a:prstGeom>
          <a:ln>
            <a:noFill/>
          </a:ln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D1E64B-4D34-4D50-A33B-08BC26E1F89F}"/>
              </a:ext>
            </a:extLst>
          </p:cNvPr>
          <p:cNvCxnSpPr>
            <a:cxnSpLocks/>
            <a:stCxn id="46" idx="0"/>
            <a:endCxn id="46" idx="2"/>
          </p:cNvCxnSpPr>
          <p:nvPr/>
        </p:nvCxnSpPr>
        <p:spPr>
          <a:xfrm>
            <a:off x="8350197" y="1480040"/>
            <a:ext cx="0" cy="4439574"/>
          </a:xfrm>
          <a:prstGeom prst="line">
            <a:avLst/>
          </a:prstGeom>
          <a:ln w="177800">
            <a:solidFill>
              <a:srgbClr val="F6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3BF293-3232-4557-AB9D-1F427C93118A}"/>
              </a:ext>
            </a:extLst>
          </p:cNvPr>
          <p:cNvCxnSpPr>
            <a:cxnSpLocks/>
            <a:stCxn id="46" idx="3"/>
            <a:endCxn id="46" idx="1"/>
          </p:cNvCxnSpPr>
          <p:nvPr/>
        </p:nvCxnSpPr>
        <p:spPr>
          <a:xfrm flipH="1">
            <a:off x="5849239" y="3699827"/>
            <a:ext cx="5001916" cy="0"/>
          </a:xfrm>
          <a:prstGeom prst="line">
            <a:avLst/>
          </a:prstGeom>
          <a:ln w="177800">
            <a:solidFill>
              <a:srgbClr val="F6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A19A5DE-6F53-AE7B-5F94-BB32456CC8DD}"/>
              </a:ext>
            </a:extLst>
          </p:cNvPr>
          <p:cNvSpPr txBox="1">
            <a:spLocks/>
          </p:cNvSpPr>
          <p:nvPr/>
        </p:nvSpPr>
        <p:spPr>
          <a:xfrm>
            <a:off x="611329" y="948464"/>
            <a:ext cx="4111001" cy="729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chemeClr val="bg1"/>
                </a:solidFill>
                <a:latin typeface="Raleway" panose="020B0503030101060003" pitchFamily="34" charset="0"/>
              </a:rPr>
              <a:t>Senior Hockey</a:t>
            </a:r>
          </a:p>
        </p:txBody>
      </p:sp>
    </p:spTree>
    <p:extLst>
      <p:ext uri="{BB962C8B-B14F-4D97-AF65-F5344CB8AC3E}">
        <p14:creationId xmlns:p14="http://schemas.microsoft.com/office/powerpoint/2010/main" val="3833743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4F6E51-91CE-4A24-877D-72372ACE9172}"/>
              </a:ext>
            </a:extLst>
          </p:cNvPr>
          <p:cNvSpPr/>
          <p:nvPr/>
        </p:nvSpPr>
        <p:spPr>
          <a:xfrm>
            <a:off x="-4253" y="-5977"/>
            <a:ext cx="12196253" cy="6863977"/>
          </a:xfrm>
          <a:prstGeom prst="rect">
            <a:avLst/>
          </a:prstGeom>
          <a:solidFill>
            <a:srgbClr val="0033A0"/>
          </a:solidFill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D6D1-EDD8-469D-B258-280CFE7A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05" y="4189818"/>
            <a:ext cx="9215862" cy="23864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b="1" dirty="0">
                <a:solidFill>
                  <a:srgbClr val="F6BE00"/>
                </a:solidFill>
                <a:latin typeface="Raleway" panose="020B0503030101060003" pitchFamily="34" charset="0"/>
              </a:rPr>
              <a:t>Performance Hockey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00" dirty="0">
                <a:solidFill>
                  <a:schemeClr val="bg1"/>
                </a:solidFill>
                <a:latin typeface="Raleway" panose="020B0503030101060003" pitchFamily="34" charset="0"/>
              </a:rPr>
              <a:t>Individual’s who demonstrate performance indicators are invited by special request to performance youth training from youth coaches, hosted by Director of Hockey and Performance Coach – Harry Dunlop.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00" dirty="0">
                <a:solidFill>
                  <a:schemeClr val="bg1"/>
                </a:solidFill>
                <a:latin typeface="Raleway" panose="020B0503030101060003" pitchFamily="34" charset="0"/>
              </a:rPr>
              <a:t>For the last half an hour of the sessions the performance youth can train with Uddingston Hockey Performance teams (1’s) tor provide a smooth transition into performance hockey, when the time is right.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00" dirty="0">
                <a:solidFill>
                  <a:schemeClr val="bg1"/>
                </a:solidFill>
                <a:latin typeface="Raleway" panose="020B0503030101060003" pitchFamily="34" charset="0"/>
              </a:rPr>
              <a:t>Players demonstrating ability are selected into a non standard pathway subsequently invited to play in higher senior teams. The pathway begins in a developmental team; Senior Ladies and Gents 4’s teams and quickly escalates directly to the senior 1’s team.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00" dirty="0">
                <a:solidFill>
                  <a:schemeClr val="bg1"/>
                </a:solidFill>
                <a:latin typeface="Raleway" panose="020B0503030101060003" pitchFamily="34" charset="0"/>
              </a:rPr>
              <a:t>Whilst in the performance team, players are encouraged to progress their hockey career with the West District, Scottish Hockey and Great Britain.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474364-58CD-4958-BF0A-CB89C51EA769}"/>
              </a:ext>
            </a:extLst>
          </p:cNvPr>
          <p:cNvCxnSpPr>
            <a:cxnSpLocks/>
          </p:cNvCxnSpPr>
          <p:nvPr/>
        </p:nvCxnSpPr>
        <p:spPr>
          <a:xfrm flipV="1">
            <a:off x="2771555" y="2773415"/>
            <a:ext cx="125746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C77B58-482C-4928-9424-6064108E0F79}"/>
              </a:ext>
            </a:extLst>
          </p:cNvPr>
          <p:cNvCxnSpPr>
            <a:cxnSpLocks/>
          </p:cNvCxnSpPr>
          <p:nvPr/>
        </p:nvCxnSpPr>
        <p:spPr>
          <a:xfrm>
            <a:off x="5461146" y="3053660"/>
            <a:ext cx="1269710" cy="6341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26AB42-E67C-4347-B55B-CE98F4F412F5}"/>
              </a:ext>
            </a:extLst>
          </p:cNvPr>
          <p:cNvCxnSpPr>
            <a:cxnSpLocks/>
          </p:cNvCxnSpPr>
          <p:nvPr/>
        </p:nvCxnSpPr>
        <p:spPr>
          <a:xfrm flipV="1">
            <a:off x="5446666" y="2104341"/>
            <a:ext cx="1391917" cy="447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7E8A45-4959-4122-825D-F66E4067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8" y="1043918"/>
            <a:ext cx="7324332" cy="585277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Raleway" panose="020B0503030101060003" pitchFamily="34" charset="0"/>
              </a:rPr>
              <a:t>Performance Pathway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61E2B7-EB22-41FB-9B86-951658686A39}"/>
              </a:ext>
            </a:extLst>
          </p:cNvPr>
          <p:cNvSpPr/>
          <p:nvPr/>
        </p:nvSpPr>
        <p:spPr>
          <a:xfrm>
            <a:off x="1345462" y="2056621"/>
            <a:ext cx="1508268" cy="150826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6BE00"/>
                </a:solidFill>
                <a:latin typeface="Raleway" panose="020B0503030101060003" pitchFamily="34" charset="0"/>
              </a:rPr>
              <a:t>Youth</a:t>
            </a:r>
            <a:r>
              <a:rPr lang="en-GB" sz="1100" b="1" dirty="0">
                <a:latin typeface="Raleway" panose="020B0503030101060003" pitchFamily="34" charset="0"/>
              </a:rPr>
              <a:t> Hockey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503B631-8524-4AE1-97E9-AF9ABD462A89}"/>
              </a:ext>
            </a:extLst>
          </p:cNvPr>
          <p:cNvSpPr/>
          <p:nvPr/>
        </p:nvSpPr>
        <p:spPr>
          <a:xfrm>
            <a:off x="3977448" y="2023606"/>
            <a:ext cx="1508268" cy="150826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6BE00"/>
                </a:solidFill>
                <a:latin typeface="Raleway" panose="020B0503030101060003" pitchFamily="34" charset="0"/>
              </a:rPr>
              <a:t>Performance</a:t>
            </a:r>
            <a:r>
              <a:rPr lang="en-GB" sz="1100" b="1" dirty="0">
                <a:latin typeface="Raleway" panose="020B0503030101060003" pitchFamily="34" charset="0"/>
              </a:rPr>
              <a:t> Boys / Girls Training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B19030-8F97-4A90-AB92-3E86BCE51F7E}"/>
              </a:ext>
            </a:extLst>
          </p:cNvPr>
          <p:cNvSpPr/>
          <p:nvPr/>
        </p:nvSpPr>
        <p:spPr>
          <a:xfrm>
            <a:off x="6706286" y="1193358"/>
            <a:ext cx="1508268" cy="150826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6BE00"/>
                </a:solidFill>
                <a:latin typeface="Raleway" panose="020B0503030101060003" pitchFamily="34" charset="0"/>
              </a:rPr>
              <a:t>Introductory</a:t>
            </a:r>
            <a:r>
              <a:rPr lang="en-GB" sz="1100" b="1" dirty="0">
                <a:latin typeface="Raleway" panose="020B0503030101060003" pitchFamily="34" charset="0"/>
              </a:rPr>
              <a:t> Senior Gents 4’s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1110DD9-EE28-4AD1-8AB6-C6E93793AFBD}"/>
              </a:ext>
            </a:extLst>
          </p:cNvPr>
          <p:cNvSpPr/>
          <p:nvPr/>
        </p:nvSpPr>
        <p:spPr>
          <a:xfrm>
            <a:off x="6716376" y="3002001"/>
            <a:ext cx="1508268" cy="1508268"/>
          </a:xfrm>
          <a:prstGeom prst="ellipse">
            <a:avLst/>
          </a:prstGeom>
          <a:solidFill>
            <a:srgbClr val="0033A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6BE00"/>
                </a:solidFill>
                <a:latin typeface="Raleway" panose="020B0503030101060003" pitchFamily="34" charset="0"/>
              </a:rPr>
              <a:t>Introductory</a:t>
            </a:r>
            <a:r>
              <a:rPr lang="en-GB" sz="1100" b="1" dirty="0">
                <a:latin typeface="Raleway" panose="020B0503030101060003" pitchFamily="34" charset="0"/>
              </a:rPr>
              <a:t> Senior Ladies 4’s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CF7ACB-75C9-4A9D-9321-A27CA4A35135}"/>
              </a:ext>
            </a:extLst>
          </p:cNvPr>
          <p:cNvCxnSpPr>
            <a:cxnSpLocks/>
          </p:cNvCxnSpPr>
          <p:nvPr/>
        </p:nvCxnSpPr>
        <p:spPr>
          <a:xfrm flipV="1">
            <a:off x="8209530" y="1945021"/>
            <a:ext cx="125746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F7E5C4A-A414-434F-9962-FB3AB1B3CF80}"/>
              </a:ext>
            </a:extLst>
          </p:cNvPr>
          <p:cNvCxnSpPr>
            <a:cxnSpLocks/>
          </p:cNvCxnSpPr>
          <p:nvPr/>
        </p:nvCxnSpPr>
        <p:spPr>
          <a:xfrm flipV="1">
            <a:off x="8219620" y="3778850"/>
            <a:ext cx="125746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2EDEFD6-9A8F-4AB2-8EAB-0A81CABCB11E}"/>
              </a:ext>
            </a:extLst>
          </p:cNvPr>
          <p:cNvSpPr/>
          <p:nvPr/>
        </p:nvSpPr>
        <p:spPr>
          <a:xfrm>
            <a:off x="9480060" y="1193358"/>
            <a:ext cx="1508268" cy="1508268"/>
          </a:xfrm>
          <a:prstGeom prst="ellipse">
            <a:avLst/>
          </a:prstGeom>
          <a:solidFill>
            <a:srgbClr val="F6BE0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33A0"/>
                </a:solidFill>
                <a:latin typeface="Raleway" panose="020B0503030101060003" pitchFamily="34" charset="0"/>
              </a:rPr>
              <a:t>Senior </a:t>
            </a:r>
          </a:p>
          <a:p>
            <a:pPr algn="ctr"/>
            <a:r>
              <a:rPr lang="en-GB" sz="1600" b="1" dirty="0">
                <a:solidFill>
                  <a:srgbClr val="0033A0"/>
                </a:solidFill>
                <a:latin typeface="Raleway" panose="020B0503030101060003" pitchFamily="34" charset="0"/>
              </a:rPr>
              <a:t>Gents 1’s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64814D4-FA1A-4A3E-B486-2AFD158CF773}"/>
              </a:ext>
            </a:extLst>
          </p:cNvPr>
          <p:cNvSpPr/>
          <p:nvPr/>
        </p:nvSpPr>
        <p:spPr>
          <a:xfrm>
            <a:off x="9490150" y="3002001"/>
            <a:ext cx="1508268" cy="1508268"/>
          </a:xfrm>
          <a:prstGeom prst="ellipse">
            <a:avLst/>
          </a:prstGeom>
          <a:solidFill>
            <a:srgbClr val="F6BE00"/>
          </a:solidFill>
          <a:ln w="38100"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33A0"/>
                </a:solidFill>
                <a:latin typeface="Raleway" panose="020B0503030101060003" pitchFamily="34" charset="0"/>
              </a:rPr>
              <a:t>Senior Ladies 1’s</a:t>
            </a:r>
          </a:p>
        </p:txBody>
      </p:sp>
      <p:pic>
        <p:nvPicPr>
          <p:cNvPr id="72" name="Picture 71" descr="A picture containing logo&#10;&#10;Description automatically generated">
            <a:extLst>
              <a:ext uri="{FF2B5EF4-FFF2-40B4-BE49-F238E27FC236}">
                <a16:creationId xmlns:a16="http://schemas.microsoft.com/office/drawing/2014/main" id="{D2F9BA80-567C-4B2F-8021-3AD1A6D7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97" y="4568609"/>
            <a:ext cx="2232332" cy="217957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E1470C-7C86-A057-AA6A-76814907FA30}"/>
              </a:ext>
            </a:extLst>
          </p:cNvPr>
          <p:cNvSpPr/>
          <p:nvPr/>
        </p:nvSpPr>
        <p:spPr>
          <a:xfrm>
            <a:off x="-8506" y="316516"/>
            <a:ext cx="12191695" cy="98137"/>
          </a:xfrm>
          <a:prstGeom prst="rect">
            <a:avLst/>
          </a:prstGeom>
          <a:solidFill>
            <a:srgbClr val="F6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08FA5-EE41-96A0-E1E9-AD609F4D20CB}"/>
              </a:ext>
            </a:extLst>
          </p:cNvPr>
          <p:cNvSpPr/>
          <p:nvPr/>
        </p:nvSpPr>
        <p:spPr>
          <a:xfrm>
            <a:off x="-4253" y="521213"/>
            <a:ext cx="12191695" cy="229699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B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44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249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Performance Pathway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Uddingston CSC</dc:creator>
  <cp:lastModifiedBy>Uddingston CSC</cp:lastModifiedBy>
  <cp:revision>33</cp:revision>
  <dcterms:created xsi:type="dcterms:W3CDTF">2021-09-16T16:35:44Z</dcterms:created>
  <dcterms:modified xsi:type="dcterms:W3CDTF">2024-06-12T13:48:11Z</dcterms:modified>
</cp:coreProperties>
</file>